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60" r:id="rId4"/>
    <p:sldId id="261" r:id="rId5"/>
    <p:sldId id="262" r:id="rId6"/>
    <p:sldId id="265" r:id="rId7"/>
    <p:sldId id="263" r:id="rId8"/>
    <p:sldId id="266" r:id="rId9"/>
    <p:sldId id="274" r:id="rId10"/>
    <p:sldId id="273" r:id="rId11"/>
    <p:sldId id="264" r:id="rId12"/>
    <p:sldId id="269" r:id="rId13"/>
    <p:sldId id="267" r:id="rId14"/>
    <p:sldId id="268" r:id="rId15"/>
    <p:sldId id="275" r:id="rId16"/>
    <p:sldId id="272" r:id="rId17"/>
    <p:sldId id="270" r:id="rId18"/>
    <p:sldId id="259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AAF"/>
    <a:srgbClr val="FFFFB7"/>
    <a:srgbClr val="FFF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CEF05D-7C90-A90F-5A7E-36ECD1D87312}" v="87" dt="2026-02-21T13:05:18.223"/>
    <p1510:client id="{48CA742F-207C-9747-B24E-75C8B69AD4CE}" v="302" dt="2026-02-21T16:14:41.912"/>
    <p1510:client id="{7858044F-CE85-438E-A9CE-F6E8DDD3B74E}" v="821" dt="2026-02-20T16:58:26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1"/>
  </p:normalViewPr>
  <p:slideViewPr>
    <p:cSldViewPr snapToGrid="0">
      <p:cViewPr>
        <p:scale>
          <a:sx n="108" d="100"/>
          <a:sy n="108" d="100"/>
        </p:scale>
        <p:origin x="92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09F68-D0AC-CE4E-A077-38D97D40F91B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B506C-6A8B-284B-9FBA-0516E26DFB2A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796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81310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D3E7A-C44B-A54A-8D88-7127D145C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1751A98-3071-5018-E3FD-29747CD64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4A1E72F-2AB3-BF9D-C50E-01370786B3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Ettore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0949910-5FBE-8C82-D77D-4A2CBFFF8B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2332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3B86A-449C-15C1-62EA-38EB814BA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2C83CA8-1933-44BF-F3A8-4E64088382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764BCC7-6DC3-B287-D5CA-C533BCB97A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eleni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6EBDE42-CE24-C732-C03E-83190F87FF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3360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AE26F-01FF-0421-8AEB-B79224D0F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8F33F94-BADA-44E0-8908-63D9501C86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B8DFC96-EA78-D010-32E3-8E0221442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Megan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853F55A-264A-780C-BC5E-C16F31447C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020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6B891-FE71-6145-2380-FEB59CCEB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22CC31E-8214-4E9C-9A14-92C72DB979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A52420D-3CC5-F890-72A5-9CD8FB5BE0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C62A89C-6A23-EF97-2CBC-1DE37D623F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774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B030D-3690-BDCB-FD8A-A22CC50F4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11F0F45-2193-28BB-F7A1-CE43E91B2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8B4961B-4A05-3A6D-E330-9B0910E53D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106832D-02A7-5129-1870-81C826F4D1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31679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FE16C-3DD8-F20F-9EC5-E313914CC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16C84E3-48BE-E409-FF5E-9961A57824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5982A23-60D2-7A2B-5103-3D90F9CB25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36B81D-1464-F925-A69B-857275ABC2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79892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76D2F-53D1-79F2-FD5C-E699E50DC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AD7E0BB-6C04-C861-19D8-DEB5843F5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7313FB4-9F4E-FAA9-F85C-A899FD89E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04D591-88CB-3E12-F6B2-E90280231A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38798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4D7CE-9C6F-0073-5ABB-D85186E58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DE118E6-AE27-FDDC-8BC8-AD5F5F542E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0B7E4B4-FE17-524C-8C44-3CE52F6008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D65909-70A6-9D0F-01D5-AC2D8E661E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142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8399F-14D4-FFB2-D7B2-3C6BAC550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522A0FB-1CA4-1241-51F2-34BA5A17FF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CD5428B-B34D-E55A-FF11-8DB7F3C1E4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FF75D6-4E6A-E21E-8E43-371E171D4F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472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FF2D4-FFE0-9A60-5899-7E056D50F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B87CF49-7232-07CF-5BC6-64BC71BE31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6B487FA-58B0-09BA-FB35-4BD22CD48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megan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7D2713-AAF8-D9C7-7FEF-5C4FC456D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9927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3FF50-F66A-0E8A-8535-C59593B1A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9D0A0CA-F2D8-0BDE-BBAC-CDB946713C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D88B68-90FD-695E-DD63-A91D92D26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megan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CB3076D-8F7F-66B9-37F9-046996EA43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9612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CD9B4-10AE-2C97-65F9-EDE8BD6CD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DA4AFB8-DC87-4607-FB3E-71AD2BFD36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D4A7702-4670-C6E7-75E7-2D1907534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Eli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E9B7FE-47CD-3197-8004-70C2DE8F47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071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CDF6D-C0FF-6A13-9FDA-DE8785AD7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069A667-D33A-C217-3B8E-C999B3EC23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5ADAF68-CD38-D204-3369-30F498996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eli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E415C3F-0736-762A-9350-B0B9C25C9D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0914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22668-FE8E-7BEF-CA7B-EAE7EB648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769607F-E120-E8CE-166E-93AFBECDE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7BE5EDE-8A6B-8303-8C23-F31C729AC1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ettore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F6A87C-6CEB-5C9E-F0F5-9688A48BE2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5227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DDD43-C392-3F00-70AA-F0341B087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3C71E66-9D11-A29B-85F4-5E48DE5FC5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26256D-E9CC-7DFD-FF2F-FD294E93DB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Eleni and Megan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5C7AC70-3516-2729-F403-65A0DD9746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91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D8B65-E3A1-2DD6-A6D5-1B0098DE1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3A8BA92-FB7E-E871-637F-C1307E2FC6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54E81EA-2F63-9D26-D477-878AE392A7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megan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741148-BF8B-3BBB-77B7-C183B47BB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989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05362-FECD-B84B-8D8F-DFDB4B273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888F6E-150B-1155-A1F6-E017F4E1B8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AFE3D6A-E675-CE0D-923A-DF726BB456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Ettore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551FD4-CC79-A10E-113C-143488FF51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1B106C-CEEE-4445-82AD-636EFF5C456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0541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2B746B-2C29-A5F4-C1B1-DB0742A55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F8B4E45-EBF5-A065-6EE1-1ED8BFC938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BB0EA9-3F07-58E5-B68F-BCEE9FEF2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9113B4-C73A-1831-5B43-9ECCB7A4D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B18CB1-AAB4-62A9-C675-FA408748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18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22BB68-3674-4E54-11C2-D755F7575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34B1538-A76F-EE59-C486-E4A8C0F36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236FE2-4093-B2BE-1978-07CFC9E1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38D36A-6EF1-3510-BAFA-614A04C0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9B6C9B0-1B98-83F6-4DBD-9066C6A03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10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20809E6-C14D-E91D-5231-C3DA049E2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4B280D8-78E2-DFE0-71A4-938C1E150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9A2F11-0B5B-058C-3B8E-C8FC0757E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3FEBC21-C0F5-9F8A-E18B-36711C4E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4ADAF8-0040-9E22-E5AC-5A0FD695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083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DC2F9C-3E6B-E815-EE04-B6E64FF4D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5AC63E-4C77-D8D6-1A76-540E7E06D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A8B534-C95B-8D53-DDAB-56C596934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102F058-9541-88EE-C0BF-6379C823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C58AA7A-25F1-4714-D38A-BA60996C4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03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90E864-CA90-7DFE-BB18-8A766EC4D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0ABBB5-3835-6134-994F-80C419A88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9B26FE-B7F3-A3DC-54FA-D7C34445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DF62CB-2101-F046-5425-92F3BCA4D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C448980-5266-C22F-8CC4-3069E2BDE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727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6D51E3-179B-BFB9-9AD3-0597568D4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FEC5EBB-8FDA-2EEB-0DF3-E1A4B79A72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7CC1F5C-DD4A-C226-774C-5932C8A92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6BB178-D79F-49F1-87BD-4064A6E3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06CEA6-DFAC-05D4-94F5-F6CFD1F9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597FC82-C4C0-B975-C0FD-7CEA68CA7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463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EBC734-A145-08CF-56B9-00834BCA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1DBF18-4D23-C9F6-B19B-D4BD24894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405CD9-3A61-F68B-A48D-90484A62C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C8A701B-829D-9569-7D22-B49342620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3A094C8-FBD5-6C03-C4C9-9D651D163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040DC84-BBDA-5925-04E9-A320FBAF9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145AA80-6CDB-24A9-3F03-B23B64ACE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33EFDED-4F28-BDB9-9622-88930961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597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2D8FA6-CD79-BC49-171A-064C0BDD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74B07A1-45EE-9026-7CBA-7E0D6F42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0B04988-1020-27AB-EC12-D9A6369B3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DA7893C-C379-76B9-4419-4ED577F25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4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53F7A74-33E1-CBC5-22FF-3D58960E8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0CD6C50-EBE7-ED6B-1BAB-883A78DA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2A535A-B3C2-6F6D-A6AC-5909E9232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5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71F824-1C9D-460A-19AE-01BD10828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58F767C-3BC4-5788-F721-1B934B8C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BA0CAD9-88D4-7D33-3BC8-02EAA0E71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1E39373-BAD4-65D2-8BCF-C51639597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C5C6778-3325-54E6-CC5E-E3FF9D7D3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30244B-E228-F71F-36FC-0EF3D9EF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70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07DB37-6D1B-9A78-DBF3-8D1AE34D9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EEC8122-26E6-B6E8-AA18-A60D766BD0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D6FE6B4-74F6-27AD-4BE7-547B4AC76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AA2A277-81B6-A56B-DA49-BB0EF854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230C37F-6022-DE4C-EC38-BEFCF1A46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3B0C0E5-D1C6-7E22-86FB-E70AB3BCE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695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1A41209-1096-3784-F1A8-CC0EE8198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3AAD998-7141-762D-1B83-FADF88ABC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EDB09A-65EE-9A5B-3140-D89B8892F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79572B-F47C-234F-8B3F-C4000D072B0C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5230CA-7CD6-A151-7F8C-BF786AA2B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794A23-EEA4-06FC-18D5-671A02E78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98E028-0527-7B44-B0E4-0C8DE083FEE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289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33F45C2-D2F3-31A2-E76B-2C0AFDC1B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135" y="167456"/>
            <a:ext cx="6939720" cy="6523087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78EC61B-E53F-3715-3172-27A4E56BA654}"/>
              </a:ext>
            </a:extLst>
          </p:cNvPr>
          <p:cNvSpPr/>
          <p:nvPr/>
        </p:nvSpPr>
        <p:spPr>
          <a:xfrm>
            <a:off x="3539687" y="2698688"/>
            <a:ext cx="5112616" cy="9387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500" dirty="0" err="1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DS_Auction</a:t>
            </a:r>
            <a:endParaRPr lang="en-US" sz="5500" dirty="0">
              <a:solidFill>
                <a:schemeClr val="tx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77C39D5-0A2A-7DF9-B832-644D648DDEB3}"/>
              </a:ext>
            </a:extLst>
          </p:cNvPr>
          <p:cNvSpPr txBox="1"/>
          <p:nvPr/>
        </p:nvSpPr>
        <p:spPr>
          <a:xfrm>
            <a:off x="2841167" y="4554863"/>
            <a:ext cx="6509657" cy="2475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  <a:endParaRPr lang="it-IT" sz="1800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Megan Maremmani</a:t>
            </a:r>
            <a:endParaRPr lang="it-IT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Eleni </a:t>
            </a:r>
            <a:r>
              <a:rPr lang="fr-FR" sz="1800" kern="100" err="1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Zewdu</a:t>
            </a: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fr-FR" sz="1800" kern="100" err="1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Belayhun</a:t>
            </a:r>
            <a:endParaRPr lang="fr-FR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it-IT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Ettore Di Donato</a:t>
            </a:r>
            <a:endParaRPr lang="it-IT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tabLst>
                <a:tab pos="1276985" algn="l"/>
              </a:tabLst>
            </a:pPr>
            <a:endParaRPr lang="it-IT" sz="1800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it-IT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C701F8-21B2-60B5-969F-A5D221207794}"/>
              </a:ext>
            </a:extLst>
          </p:cNvPr>
          <p:cNvSpPr txBox="1"/>
          <p:nvPr/>
        </p:nvSpPr>
        <p:spPr>
          <a:xfrm>
            <a:off x="2558136" y="978384"/>
            <a:ext cx="7075718" cy="8028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  <a:tabLst>
                <a:tab pos="1276985" algn="l"/>
              </a:tabLst>
            </a:pPr>
            <a:r>
              <a:rPr lang="en-GB" sz="1800" b="1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Master Of Science in Computer Engineering and AIDE</a:t>
            </a:r>
            <a:endParaRPr lang="it-IT" sz="1800" b="1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tabLst>
                <a:tab pos="1276985" algn="l"/>
              </a:tabLst>
            </a:pPr>
            <a:r>
              <a:rPr lang="en-GB" sz="1800" b="1" kern="100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Distributed Systems and </a:t>
            </a:r>
            <a:r>
              <a:rPr lang="en-GB" sz="1800" b="1" kern="100" err="1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Middleweare</a:t>
            </a:r>
            <a:r>
              <a:rPr lang="en-GB" sz="1800" b="1" kern="100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 Technologies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793BBB-9A66-357E-FD42-EC3F34DEBC3F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910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CC9BD1-AD80-73BC-D107-7941331DB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AA1ABB2-47E6-D012-818B-745CDDAEB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B5B81C-1614-27FB-A8E5-2134F78C15D3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BEC9DF6-9438-D7AF-6691-50DAD53B7F40}"/>
              </a:ext>
            </a:extLst>
          </p:cNvPr>
          <p:cNvSpPr/>
          <p:nvPr/>
        </p:nvSpPr>
        <p:spPr>
          <a:xfrm>
            <a:off x="189576" y="89027"/>
            <a:ext cx="11964146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COMMUNICATION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29C4B55-80A7-FEF1-BB63-CB1907DB75F0}"/>
              </a:ext>
            </a:extLst>
          </p:cNvPr>
          <p:cNvSpPr>
            <a:spLocks/>
          </p:cNvSpPr>
          <p:nvPr/>
        </p:nvSpPr>
        <p:spPr>
          <a:xfrm>
            <a:off x="640081" y="1891466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CD31452A-AC46-3A4F-D608-87E11DE3A41B}"/>
              </a:ext>
            </a:extLst>
          </p:cNvPr>
          <p:cNvSpPr>
            <a:spLocks/>
          </p:cNvSpPr>
          <p:nvPr/>
        </p:nvSpPr>
        <p:spPr>
          <a:xfrm>
            <a:off x="4435430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37EC009A-552A-B657-4A7C-4F56C4E57641}"/>
              </a:ext>
            </a:extLst>
          </p:cNvPr>
          <p:cNvSpPr>
            <a:spLocks/>
          </p:cNvSpPr>
          <p:nvPr/>
        </p:nvSpPr>
        <p:spPr>
          <a:xfrm>
            <a:off x="8230779" y="1816291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BBE010-6E72-8D22-B7F0-1D0E4BF97068}"/>
              </a:ext>
            </a:extLst>
          </p:cNvPr>
          <p:cNvSpPr txBox="1"/>
          <p:nvPr/>
        </p:nvSpPr>
        <p:spPr>
          <a:xfrm>
            <a:off x="348649" y="950286"/>
            <a:ext cx="100723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Interaction between erlang and java is achieved with the </a:t>
            </a:r>
            <a:r>
              <a:rPr lang="en-US" b="1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JInterface</a:t>
            </a: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 library, which allows the Java application to act as a native node within the Erlang distributed network.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CAD2A2A-5481-CFC9-7917-A7C5918F7D4C}"/>
              </a:ext>
            </a:extLst>
          </p:cNvPr>
          <p:cNvSpPr txBox="1"/>
          <p:nvPr/>
        </p:nvSpPr>
        <p:spPr>
          <a:xfrm>
            <a:off x="729728" y="2382823"/>
            <a:ext cx="31418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Java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runs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as 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0"/>
              </a:rPr>
              <a:t>java_node@10.2.1.25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, and Erlang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runs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as 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0"/>
              </a:rPr>
              <a:t>auction_service@10.2.1.48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, with a worker node on 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0"/>
              </a:rPr>
              <a:t>10.2.1.13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Authentication is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done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with 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shared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secret (cookie).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Java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initializes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persistent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OtpMbox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named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java_listener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, used to receive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asynchronous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messages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from Erlang.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E403080-322D-09B8-0C45-E6303BD74595}"/>
              </a:ext>
            </a:extLst>
          </p:cNvPr>
          <p:cNvSpPr txBox="1"/>
          <p:nvPr/>
        </p:nvSpPr>
        <p:spPr>
          <a:xfrm>
            <a:off x="640080" y="1939844"/>
            <a:ext cx="343676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dirty="0">
                <a:solidFill>
                  <a:schemeClr val="tx2"/>
                </a:solidFill>
                <a:latin typeface="Arial Rounded MT Bold" panose="020F0704030504030204" pitchFamily="34" charset="0"/>
              </a:rPr>
              <a:t>Node Configuration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871FD2C-959E-B202-3D1F-B1C06EC3BAF9}"/>
              </a:ext>
            </a:extLst>
          </p:cNvPr>
          <p:cNvSpPr txBox="1"/>
          <p:nvPr/>
        </p:nvSpPr>
        <p:spPr>
          <a:xfrm>
            <a:off x="4614724" y="1936547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Message </a:t>
            </a:r>
            <a:r>
              <a:rPr lang="it-IT" sz="2300" b="1" u="sng" err="1">
                <a:solidFill>
                  <a:schemeClr val="tx2"/>
                </a:solidFill>
                <a:latin typeface="Arial Rounded MT Bold" panose="020F0704030504030204" pitchFamily="34" charset="0"/>
              </a:rPr>
              <a:t>Passing</a:t>
            </a:r>
            <a:endParaRPr lang="it-IT" sz="2300" b="1" u="sng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8E299DA-B221-C4DC-CDC4-838A52A99F0D}"/>
              </a:ext>
            </a:extLst>
          </p:cNvPr>
          <p:cNvSpPr txBox="1"/>
          <p:nvPr/>
        </p:nvSpPr>
        <p:spPr>
          <a:xfrm>
            <a:off x="8410073" y="1952804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Clock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99A1BE7-B49F-4B7A-1E3D-7A77EF9160EB}"/>
              </a:ext>
            </a:extLst>
          </p:cNvPr>
          <p:cNvSpPr txBox="1"/>
          <p:nvPr/>
        </p:nvSpPr>
        <p:spPr>
          <a:xfrm>
            <a:off x="4542702" y="2416352"/>
            <a:ext cx="31418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Synchronous </a:t>
            </a:r>
            <a:r>
              <a:rPr lang="en-US" b="1" u="sng" dirty="0">
                <a:solidFill>
                  <a:schemeClr val="tx2"/>
                </a:solidFill>
                <a:latin typeface="Arial Rounded MT Bold" panose="020F0704030504030204" pitchFamily="34" charset="0"/>
              </a:rPr>
              <a:t>RPC-style</a:t>
            </a: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 calls and asynchronous message passing.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On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bid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submission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,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ErlangService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creates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a temporary mailbox, builds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OtpErlangTuple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sends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it to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DS_auction_handler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. Java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waits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for the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For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asynchronous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events, Erlang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sends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messages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to the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java_listener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0"/>
              </a:rPr>
              <a:t> mailbox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51008F82-43E9-3586-1F6D-ACF92DDD430E}"/>
              </a:ext>
            </a:extLst>
          </p:cNvPr>
          <p:cNvSpPr txBox="1"/>
          <p:nvPr/>
        </p:nvSpPr>
        <p:spPr>
          <a:xfrm>
            <a:off x="8392338" y="2416352"/>
            <a:ext cx="296255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Prevents clock drift between clients and Erlang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Implements Cristian’s Algorithm for time synchronization.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Client requests server timestamp and measures Round Trip Time (RTT).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Calculates network delay and clock offset.</a:t>
            </a:r>
          </a:p>
        </p:txBody>
      </p:sp>
    </p:spTree>
    <p:extLst>
      <p:ext uri="{BB962C8B-B14F-4D97-AF65-F5344CB8AC3E}">
        <p14:creationId xmlns:p14="http://schemas.microsoft.com/office/powerpoint/2010/main" val="2850763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3693CC-9F3F-9C25-1F8A-2B2960216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19DB86A-2DFD-776F-3FDC-A95054A1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27799BE7-D7E9-E834-7DF3-E8368D9062EC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90B37FF-86EF-E61D-F0D5-C22593CD4CE1}"/>
              </a:ext>
            </a:extLst>
          </p:cNvPr>
          <p:cNvSpPr/>
          <p:nvPr/>
        </p:nvSpPr>
        <p:spPr>
          <a:xfrm>
            <a:off x="189576" y="89027"/>
            <a:ext cx="11267318" cy="163121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SOLUTION TO SYNCHRONIZATION AND COMMUNICATION ISSUES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2F11233-25B7-34DD-FB46-89E21CADC235}"/>
              </a:ext>
            </a:extLst>
          </p:cNvPr>
          <p:cNvSpPr txBox="1"/>
          <p:nvPr/>
        </p:nvSpPr>
        <p:spPr>
          <a:xfrm>
            <a:off x="462341" y="2011041"/>
            <a:ext cx="11267317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The solution for these problems in concurrency and synchronization is handled by the </a:t>
            </a:r>
            <a:r>
              <a:rPr lang="en-GB" b="1" dirty="0">
                <a:solidFill>
                  <a:schemeClr val="tx2"/>
                </a:solidFill>
                <a:latin typeface="Arial Rounded MT Bold"/>
              </a:rPr>
              <a:t>Erlang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language and the </a:t>
            </a:r>
            <a:r>
              <a:rPr lang="en-GB" b="1" dirty="0" err="1">
                <a:solidFill>
                  <a:schemeClr val="tx2"/>
                </a:solidFill>
                <a:latin typeface="Arial Rounded MT Bold"/>
              </a:rPr>
              <a:t>WebSockets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The main logic is implemented in Erlang and Erlang processes possess a </a:t>
            </a:r>
            <a:r>
              <a:rPr lang="en-GB" b="1" dirty="0">
                <a:solidFill>
                  <a:schemeClr val="tx2"/>
                </a:solidFill>
                <a:latin typeface="Arial Rounded MT Bold"/>
              </a:rPr>
              <a:t>mailbox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where incoming messages are queued and handled sequentially.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The Erlang </a:t>
            </a:r>
            <a:r>
              <a:rPr lang="en-GB" b="1" dirty="0">
                <a:solidFill>
                  <a:schemeClr val="tx2"/>
                </a:solidFill>
                <a:latin typeface="Arial Rounded MT Bold"/>
              </a:rPr>
              <a:t>handler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 decrements the remaining time internally and provides a synchronization API to </a:t>
            </a:r>
            <a:r>
              <a:rPr lang="en-GB" b="1" dirty="0">
                <a:solidFill>
                  <a:schemeClr val="tx2"/>
                </a:solidFill>
                <a:latin typeface="Arial Rounded MT Bold"/>
              </a:rPr>
              <a:t>align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all the erlang processes' clocks with the server and streaming it to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The Erlang Manager and Handlers give updates to the Java node, like bids, chat and  winner, via  </a:t>
            </a:r>
            <a:r>
              <a:rPr lang="en-GB" dirty="0" err="1">
                <a:solidFill>
                  <a:schemeClr val="tx2"/>
                </a:solidFill>
                <a:latin typeface="Arial Rounded MT Bold"/>
              </a:rPr>
              <a:t>JInterface</a:t>
            </a:r>
            <a:endParaRPr lang="en-GB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Then the Java service uses </a:t>
            </a:r>
            <a:r>
              <a:rPr lang="en-GB" b="1" dirty="0" err="1">
                <a:solidFill>
                  <a:schemeClr val="tx2"/>
                </a:solidFill>
                <a:latin typeface="Arial Rounded MT Bold"/>
              </a:rPr>
              <a:t>WebSockets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to immediately broadcast these updates to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This </a:t>
            </a:r>
            <a:r>
              <a:rPr lang="en-GB" b="1" dirty="0">
                <a:solidFill>
                  <a:schemeClr val="tx2"/>
                </a:solidFill>
                <a:latin typeface="Arial Rounded MT Bold"/>
              </a:rPr>
              <a:t>architecture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ensures that while clients may be distributed, they all visualize a view of the system that is consistent with the serialized logic executed by the Erlang 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6523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6C950A-4C30-FBAF-7E16-0D65A7F85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D755699-912D-75C7-06BA-6B11B086D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1137649-9C57-445B-95E9-43334DB6D509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8B4D493-132C-C533-575B-6E687773360F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1</a:t>
            </a:r>
            <a:endParaRPr lang="en-US" sz="5000">
              <a:solidFill>
                <a:schemeClr val="tx2"/>
              </a:solidFill>
            </a:endParaRPr>
          </a:p>
        </p:txBody>
      </p:sp>
      <p:pic>
        <p:nvPicPr>
          <p:cNvPr id="6" name="Immagine 5" descr="Immagine che contiene testo, schermata, Carattere, schermo&#10;&#10;Il contenuto generato dall'IA potrebbe non essere corretto.">
            <a:extLst>
              <a:ext uri="{FF2B5EF4-FFF2-40B4-BE49-F238E27FC236}">
                <a16:creationId xmlns:a16="http://schemas.microsoft.com/office/drawing/2014/main" id="{FC6C1164-B3A1-053B-C662-B50677CBA8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702" t="6648" r="10463" b="10439"/>
          <a:stretch>
            <a:fillRect/>
          </a:stretch>
        </p:blipFill>
        <p:spPr>
          <a:xfrm>
            <a:off x="2572214" y="1296390"/>
            <a:ext cx="7047572" cy="426521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D2EEBC5-A7B8-DA52-6A50-65409C030D99}"/>
              </a:ext>
            </a:extLst>
          </p:cNvPr>
          <p:cNvSpPr txBox="1"/>
          <p:nvPr/>
        </p:nvSpPr>
        <p:spPr>
          <a:xfrm>
            <a:off x="4632396" y="5907198"/>
            <a:ext cx="238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Homepage Mockup</a:t>
            </a:r>
          </a:p>
        </p:txBody>
      </p:sp>
    </p:spTree>
    <p:extLst>
      <p:ext uri="{BB962C8B-B14F-4D97-AF65-F5344CB8AC3E}">
        <p14:creationId xmlns:p14="http://schemas.microsoft.com/office/powerpoint/2010/main" val="4009944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DDFEF1-172D-ABC8-955E-23EE81996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9A4EC16-8B6A-6AFC-03C6-FCA10F7C8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BDDAA2A-278F-F79D-2AF5-29D1815E2A21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BC83DF5-A3EE-2F94-95B4-89DC75ECB03F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2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F4F76F4-8720-4220-8C1C-A6D26F6A73AB}"/>
              </a:ext>
            </a:extLst>
          </p:cNvPr>
          <p:cNvSpPr txBox="1"/>
          <p:nvPr/>
        </p:nvSpPr>
        <p:spPr>
          <a:xfrm>
            <a:off x="5077678" y="6283210"/>
            <a:ext cx="1491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Auction list</a:t>
            </a:r>
          </a:p>
        </p:txBody>
      </p:sp>
      <p:pic>
        <p:nvPicPr>
          <p:cNvPr id="8" name="Immagine 7" descr="Immagine che contiene testo, elettronica, Dispositivo elettronico, gadget&#10;&#10;Il contenuto generato dall'IA potrebbe non essere corretto.">
            <a:extLst>
              <a:ext uri="{FF2B5EF4-FFF2-40B4-BE49-F238E27FC236}">
                <a16:creationId xmlns:a16="http://schemas.microsoft.com/office/drawing/2014/main" id="{7C698B1C-DA7D-3A86-D901-67C4B6AA3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801" y="1198880"/>
            <a:ext cx="10616398" cy="492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373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088704-7357-9CA6-2A51-89FA79F5F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A2EADE5F-DD33-448F-06D8-B86155A35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5839F3-9E7E-5FDC-A3E4-B643F1E542D2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5AD66538-389F-94D6-DB13-6926CEA0861E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3</a:t>
            </a:r>
            <a:endParaRPr lang="en-US" sz="5000">
              <a:solidFill>
                <a:schemeClr val="tx2"/>
              </a:solidFill>
            </a:endParaRPr>
          </a:p>
        </p:txBody>
      </p:sp>
      <p:pic>
        <p:nvPicPr>
          <p:cNvPr id="7" name="Immagine 6" descr="Immagine che contiene testo, schermata, multimediale, software&#10;&#10;Il contenuto generato dall'IA potrebbe non essere corretto.">
            <a:extLst>
              <a:ext uri="{FF2B5EF4-FFF2-40B4-BE49-F238E27FC236}">
                <a16:creationId xmlns:a16="http://schemas.microsoft.com/office/drawing/2014/main" id="{2EBD11F3-BAC6-0B0A-6005-AAA24CC7F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505" y="1154956"/>
            <a:ext cx="10162990" cy="483926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C1BAFF3-536B-4929-7BAE-4A58B583E5E9}"/>
              </a:ext>
            </a:extLst>
          </p:cNvPr>
          <p:cNvSpPr txBox="1"/>
          <p:nvPr/>
        </p:nvSpPr>
        <p:spPr>
          <a:xfrm>
            <a:off x="4777596" y="6198372"/>
            <a:ext cx="2091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Ongoing auction</a:t>
            </a:r>
          </a:p>
        </p:txBody>
      </p:sp>
    </p:spTree>
    <p:extLst>
      <p:ext uri="{BB962C8B-B14F-4D97-AF65-F5344CB8AC3E}">
        <p14:creationId xmlns:p14="http://schemas.microsoft.com/office/powerpoint/2010/main" val="2496246868"/>
      </p:ext>
    </p:extLst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AFDFDA-E326-F636-56C1-9E8CDE13C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AE5A66B7-0502-9E82-288E-CBCA41D06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1E735D-1567-BE5B-70FC-12851D00021A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AFE890B-9C9A-EF42-B852-851F64350CFE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4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6621FC1-447E-CA2C-FE16-A96AA5B91561}"/>
              </a:ext>
            </a:extLst>
          </p:cNvPr>
          <p:cNvSpPr txBox="1"/>
          <p:nvPr/>
        </p:nvSpPr>
        <p:spPr>
          <a:xfrm>
            <a:off x="4777596" y="6198372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Adding item</a:t>
            </a:r>
          </a:p>
        </p:txBody>
      </p:sp>
      <p:pic>
        <p:nvPicPr>
          <p:cNvPr id="8" name="Immagine 7" descr="Immagine che contiene testo, schermata, Carattere, schermo&#10;&#10;Il contenuto generato dall'IA potrebbe non essere corretto.">
            <a:extLst>
              <a:ext uri="{FF2B5EF4-FFF2-40B4-BE49-F238E27FC236}">
                <a16:creationId xmlns:a16="http://schemas.microsoft.com/office/drawing/2014/main" id="{2F753D36-64D4-A989-D419-72D75B7B2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870" y="950801"/>
            <a:ext cx="6573511" cy="506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58850"/>
      </p:ext>
    </p:extLst>
  </p:cSld>
  <p:clrMapOvr>
    <a:masterClrMapping/>
  </p:clrMapOvr>
  <p:transition spd="slow">
    <p:push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F56FA0-5992-D88D-F4FE-C740B39D9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C3AAE6ED-0EF8-704C-B7BC-FF4DD1C87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5FBADC1-1531-D594-72F2-357B20351505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2B03933-B110-20BB-5897-811BA523B0F2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5</a:t>
            </a:r>
            <a:endParaRPr lang="en-US" sz="5000">
              <a:solidFill>
                <a:schemeClr val="tx2"/>
              </a:solidFill>
            </a:endParaRPr>
          </a:p>
        </p:txBody>
      </p:sp>
      <p:pic>
        <p:nvPicPr>
          <p:cNvPr id="6" name="Immagine 5" descr="Immagine che contiene testo, schermata, schermo&#10;&#10;Il contenuto generato dall'IA potrebbe non essere corretto.">
            <a:extLst>
              <a:ext uri="{FF2B5EF4-FFF2-40B4-BE49-F238E27FC236}">
                <a16:creationId xmlns:a16="http://schemas.microsoft.com/office/drawing/2014/main" id="{647FA5B2-C387-FA07-9BED-57B2BDD77C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59" t="7061" r="4148" b="7785"/>
          <a:stretch>
            <a:fillRect/>
          </a:stretch>
        </p:blipFill>
        <p:spPr>
          <a:xfrm>
            <a:off x="2471854" y="1383546"/>
            <a:ext cx="7248292" cy="445344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AD01E12-9D5D-D3C9-6BA5-194C569747B3}"/>
              </a:ext>
            </a:extLst>
          </p:cNvPr>
          <p:cNvSpPr txBox="1"/>
          <p:nvPr/>
        </p:nvSpPr>
        <p:spPr>
          <a:xfrm>
            <a:off x="4786733" y="6085072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Winner handling</a:t>
            </a:r>
          </a:p>
        </p:txBody>
      </p:sp>
    </p:spTree>
    <p:extLst>
      <p:ext uri="{BB962C8B-B14F-4D97-AF65-F5344CB8AC3E}">
        <p14:creationId xmlns:p14="http://schemas.microsoft.com/office/powerpoint/2010/main" val="3559518137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BD5645-C734-D63A-F465-4A692B69C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8AF2945-E54E-AE39-8B7B-F6E32B627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C982FE5-F280-4D72-7687-4A73E6172DA6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8BA20B7-5F84-CA68-DB41-B820FDF6AAC7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USER MANUAL &amp; MOCKUPS 6</a:t>
            </a:r>
            <a:endParaRPr lang="en-US" sz="5000">
              <a:solidFill>
                <a:schemeClr val="tx2"/>
              </a:solidFill>
            </a:endParaRPr>
          </a:p>
        </p:txBody>
      </p:sp>
      <p:pic>
        <p:nvPicPr>
          <p:cNvPr id="8" name="Immagine 7" descr="Immagine che contiene testo, schermata, Carattere, design&#10;&#10;Il contenuto generato dall'IA potrebbe non essere corretto.">
            <a:extLst>
              <a:ext uri="{FF2B5EF4-FFF2-40B4-BE49-F238E27FC236}">
                <a16:creationId xmlns:a16="http://schemas.microsoft.com/office/drawing/2014/main" id="{75EFF251-A265-C141-05E6-02BAE78735B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49" t="8958" r="11352" b="8008"/>
          <a:stretch>
            <a:fillRect/>
          </a:stretch>
        </p:blipFill>
        <p:spPr>
          <a:xfrm>
            <a:off x="6684172" y="1568212"/>
            <a:ext cx="4772722" cy="4572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CBE6B6CD-A770-DA82-9E4A-6B98D0738282}"/>
              </a:ext>
            </a:extLst>
          </p:cNvPr>
          <p:cNvSpPr txBox="1"/>
          <p:nvPr/>
        </p:nvSpPr>
        <p:spPr>
          <a:xfrm>
            <a:off x="8648928" y="6208539"/>
            <a:ext cx="1463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Login page</a:t>
            </a:r>
          </a:p>
        </p:txBody>
      </p:sp>
      <p:pic>
        <p:nvPicPr>
          <p:cNvPr id="6" name="Immagine 5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59855726-9D0F-0F2D-C989-652C5EF54C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934" t="6416" r="10927" b="7243"/>
          <a:stretch>
            <a:fillRect/>
          </a:stretch>
        </p:blipFill>
        <p:spPr>
          <a:xfrm>
            <a:off x="455349" y="1088709"/>
            <a:ext cx="5977053" cy="505150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ECC7F0-175E-3E9F-C5F8-153D5EDB26D8}"/>
              </a:ext>
            </a:extLst>
          </p:cNvPr>
          <p:cNvSpPr txBox="1"/>
          <p:nvPr/>
        </p:nvSpPr>
        <p:spPr>
          <a:xfrm>
            <a:off x="2079979" y="6208539"/>
            <a:ext cx="2227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Registration Page</a:t>
            </a:r>
          </a:p>
        </p:txBody>
      </p:sp>
    </p:spTree>
    <p:extLst>
      <p:ext uri="{BB962C8B-B14F-4D97-AF65-F5344CB8AC3E}">
        <p14:creationId xmlns:p14="http://schemas.microsoft.com/office/powerpoint/2010/main" val="2371268812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9F99D5-9696-65A7-605D-6BC8B4BE3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963D5DC-EDE9-2200-4891-0EF5CF55E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140" y="242039"/>
            <a:ext cx="6939720" cy="6523087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D2ECC2C9-A029-B5C4-8B64-EAC7E3539695}"/>
              </a:ext>
            </a:extLst>
          </p:cNvPr>
          <p:cNvSpPr/>
          <p:nvPr/>
        </p:nvSpPr>
        <p:spPr>
          <a:xfrm>
            <a:off x="2489023" y="2611030"/>
            <a:ext cx="7213943" cy="178510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55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THANK YOU FOR THE ATTENTION</a:t>
            </a:r>
            <a:endParaRPr lang="en-US" sz="5500">
              <a:solidFill>
                <a:schemeClr val="tx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0F981-802A-A68A-750D-007B0D04D1FF}"/>
              </a:ext>
            </a:extLst>
          </p:cNvPr>
          <p:cNvSpPr txBox="1"/>
          <p:nvPr/>
        </p:nvSpPr>
        <p:spPr>
          <a:xfrm>
            <a:off x="2841167" y="4554863"/>
            <a:ext cx="6509657" cy="2475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  <a:endParaRPr lang="it-IT" sz="1800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Megan Maremmani</a:t>
            </a:r>
            <a:endParaRPr lang="it-IT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Eleni </a:t>
            </a:r>
            <a:r>
              <a:rPr lang="fr-FR" sz="1800" kern="100" err="1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Zewdu</a:t>
            </a:r>
            <a:r>
              <a:rPr lang="fr-FR" sz="1800" kern="100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fr-FR" sz="1800" kern="100" err="1">
                <a:solidFill>
                  <a:schemeClr val="tx2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Belayhun</a:t>
            </a:r>
            <a:endParaRPr lang="fr-FR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it-IT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Ettore Di Donato</a:t>
            </a:r>
            <a:endParaRPr lang="it-IT" sz="1800" kern="100">
              <a:solidFill>
                <a:schemeClr val="tx2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tabLst>
                <a:tab pos="1276985" algn="l"/>
              </a:tabLst>
            </a:pPr>
            <a:endParaRPr lang="it-IT" sz="1800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it-IT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088C8CD-C99F-7BDC-B020-595F93EE6A2C}"/>
              </a:ext>
            </a:extLst>
          </p:cNvPr>
          <p:cNvSpPr txBox="1"/>
          <p:nvPr/>
        </p:nvSpPr>
        <p:spPr>
          <a:xfrm>
            <a:off x="2558136" y="978384"/>
            <a:ext cx="7075718" cy="8028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  <a:tabLst>
                <a:tab pos="1276985" algn="l"/>
              </a:tabLst>
            </a:pPr>
            <a:r>
              <a:rPr lang="en-GB" sz="1800" b="1" kern="100">
                <a:solidFill>
                  <a:schemeClr val="tx2"/>
                </a:solidFill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Master Of Science in Computer Engineering and AIDE</a:t>
            </a:r>
            <a:endParaRPr lang="it-IT" sz="1800" b="1" kern="100">
              <a:solidFill>
                <a:schemeClr val="tx2"/>
              </a:solidFill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tabLst>
                <a:tab pos="1276985" algn="l"/>
              </a:tabLst>
            </a:pPr>
            <a:r>
              <a:rPr lang="en-GB" sz="1800" b="1" kern="100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Distributed Systems and </a:t>
            </a:r>
            <a:r>
              <a:rPr lang="en-GB" sz="1800" b="1" kern="100" err="1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Middleweare</a:t>
            </a:r>
            <a:r>
              <a:rPr lang="en-GB" sz="1800" b="1" kern="100">
                <a:solidFill>
                  <a:schemeClr val="tx2"/>
                </a:solidFill>
                <a:latin typeface="Arial Rounded MT Bold"/>
                <a:ea typeface="Aptos" panose="020B0004020202020204" pitchFamily="34" charset="0"/>
                <a:cs typeface="Arial"/>
              </a:rPr>
              <a:t> Technologies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BF74A0F-0565-A48D-52ED-4C544D4F136B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90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A2D82-16E4-DDC7-4FDB-CC4E0F819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1675B78-6ADB-25B8-3E0F-368BA6C29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63CAB60-6DF7-5415-225E-FB6F38821F8D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A56AB5C-AC80-25D1-94E5-74435B23762B}"/>
              </a:ext>
            </a:extLst>
          </p:cNvPr>
          <p:cNvSpPr/>
          <p:nvPr/>
        </p:nvSpPr>
        <p:spPr>
          <a:xfrm>
            <a:off x="189576" y="89027"/>
            <a:ext cx="7213943" cy="9387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5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THE IDEA</a:t>
            </a:r>
            <a:endParaRPr lang="en-US" sz="5500">
              <a:solidFill>
                <a:schemeClr val="tx2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E8EF02D-0A3A-99AD-55E0-795FE0542023}"/>
              </a:ext>
            </a:extLst>
          </p:cNvPr>
          <p:cNvSpPr txBox="1"/>
          <p:nvPr/>
        </p:nvSpPr>
        <p:spPr>
          <a:xfrm>
            <a:off x="254618" y="1045428"/>
            <a:ext cx="1032544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A Distributed web application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where</a:t>
            </a:r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Users can sell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their</a:t>
            </a:r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retro/vintage games and consoles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creating</a:t>
            </a:r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their</a:t>
            </a:r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own</a:t>
            </a:r>
            <a:r>
              <a:rPr lang="it-IT" sz="23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online </a:t>
            </a:r>
            <a:r>
              <a:rPr lang="it-IT" sz="23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auctions</a:t>
            </a:r>
            <a:endParaRPr lang="it-IT" sz="2300"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6F17C3A-F593-1333-73DD-11CBFE5148B1}"/>
              </a:ext>
            </a:extLst>
          </p:cNvPr>
          <p:cNvSpPr txBox="1"/>
          <p:nvPr/>
        </p:nvSpPr>
        <p:spPr>
          <a:xfrm>
            <a:off x="4553205" y="6399641"/>
            <a:ext cx="308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>
                <a:solidFill>
                  <a:schemeClr val="tx2"/>
                </a:solidFill>
                <a:latin typeface="Arial Rounded MT Bold" panose="020F0704030504030204" pitchFamily="34" charset="77"/>
              </a:rPr>
              <a:t>Mockup of the homepage</a:t>
            </a:r>
          </a:p>
        </p:txBody>
      </p:sp>
      <p:pic>
        <p:nvPicPr>
          <p:cNvPr id="2" name="Immagine 1" descr="Immagine che contiene testo, schermata, Carattere, schermo&#10;&#10;Il contenuto generato dall'IA potrebbe non essere corretto.">
            <a:extLst>
              <a:ext uri="{FF2B5EF4-FFF2-40B4-BE49-F238E27FC236}">
                <a16:creationId xmlns:a16="http://schemas.microsoft.com/office/drawing/2014/main" id="{91DD8A0C-6B2C-2F08-54D0-110E8978F4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702" t="6648" r="10463" b="10439"/>
          <a:stretch>
            <a:fillRect/>
          </a:stretch>
        </p:blipFill>
        <p:spPr>
          <a:xfrm>
            <a:off x="2772666" y="2106821"/>
            <a:ext cx="6646665" cy="402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73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20F79E-80FB-1000-AB14-E5E6258CA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3712742-D9C2-D108-6C2E-78C52FFBD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E0ED60C-69AC-F3E6-E5A2-D264C3AF0B46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6137F5A-3C29-8EFF-DA6C-89E6FD24E1FF}"/>
              </a:ext>
            </a:extLst>
          </p:cNvPr>
          <p:cNvSpPr/>
          <p:nvPr/>
        </p:nvSpPr>
        <p:spPr>
          <a:xfrm>
            <a:off x="189576" y="89027"/>
            <a:ext cx="11964146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FUNCTIONAL REQUIREMENTS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C4F8CEE-1728-9A5F-1389-2F16C3971CE8}"/>
              </a:ext>
            </a:extLst>
          </p:cNvPr>
          <p:cNvSpPr>
            <a:spLocks/>
          </p:cNvSpPr>
          <p:nvPr/>
        </p:nvSpPr>
        <p:spPr>
          <a:xfrm>
            <a:off x="640081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783E07C8-AF45-B2E6-C3CF-14F11974C5F7}"/>
              </a:ext>
            </a:extLst>
          </p:cNvPr>
          <p:cNvSpPr>
            <a:spLocks/>
          </p:cNvSpPr>
          <p:nvPr/>
        </p:nvSpPr>
        <p:spPr>
          <a:xfrm>
            <a:off x="4435430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0A7B8034-79F3-11BA-0DED-CA6CD5A33B6B}"/>
              </a:ext>
            </a:extLst>
          </p:cNvPr>
          <p:cNvSpPr>
            <a:spLocks/>
          </p:cNvSpPr>
          <p:nvPr/>
        </p:nvSpPr>
        <p:spPr>
          <a:xfrm>
            <a:off x="8230779" y="1816291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9C25C20-2BDA-A28C-2AAF-45C36CFEFDA7}"/>
              </a:ext>
            </a:extLst>
          </p:cNvPr>
          <p:cNvSpPr txBox="1"/>
          <p:nvPr/>
        </p:nvSpPr>
        <p:spPr>
          <a:xfrm>
            <a:off x="189576" y="920506"/>
            <a:ext cx="1032544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Some of the main requirements of the application: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C08ED14-2C11-A961-790A-6DA139E934A5}"/>
              </a:ext>
            </a:extLst>
          </p:cNvPr>
          <p:cNvSpPr txBox="1"/>
          <p:nvPr/>
        </p:nvSpPr>
        <p:spPr>
          <a:xfrm>
            <a:off x="819375" y="1975123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err="1">
                <a:solidFill>
                  <a:schemeClr val="tx2"/>
                </a:solidFill>
                <a:latin typeface="Arial Rounded MT Bold" panose="020F0704030504030204" pitchFamily="34" charset="0"/>
              </a:rPr>
              <a:t>Unregistered</a:t>
            </a:r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 User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D9CAC8D-2AA3-2676-08DE-C9CB95259670}"/>
              </a:ext>
            </a:extLst>
          </p:cNvPr>
          <p:cNvSpPr txBox="1"/>
          <p:nvPr/>
        </p:nvSpPr>
        <p:spPr>
          <a:xfrm>
            <a:off x="4614724" y="1987426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err="1">
                <a:solidFill>
                  <a:schemeClr val="tx2"/>
                </a:solidFill>
                <a:latin typeface="Arial Rounded MT Bold" panose="020F0704030504030204" pitchFamily="34" charset="0"/>
              </a:rPr>
              <a:t>Registered</a:t>
            </a:r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 User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076B175-2DA4-9357-4CDA-9F31E591B2D2}"/>
              </a:ext>
            </a:extLst>
          </p:cNvPr>
          <p:cNvSpPr txBox="1"/>
          <p:nvPr/>
        </p:nvSpPr>
        <p:spPr>
          <a:xfrm>
            <a:off x="8410072" y="1987426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System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FB6DAFC-2647-2632-484D-DC45C1DF7ECE}"/>
              </a:ext>
            </a:extLst>
          </p:cNvPr>
          <p:cNvSpPr txBox="1"/>
          <p:nvPr/>
        </p:nvSpPr>
        <p:spPr>
          <a:xfrm>
            <a:off x="819374" y="2521323"/>
            <a:ext cx="29625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Allow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Unregistered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users to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browse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Unregister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and create an account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Unregistered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users  can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view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ongoing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auctions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and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Unregistered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users  can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view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the chat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without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the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ability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to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interact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99E8331-6989-CAE1-905A-6201FA73D67B}"/>
              </a:ext>
            </a:extLst>
          </p:cNvPr>
          <p:cNvSpPr txBox="1"/>
          <p:nvPr/>
        </p:nvSpPr>
        <p:spPr>
          <a:xfrm>
            <a:off x="4576899" y="2498650"/>
            <a:ext cx="30382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browse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view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ongoing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,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their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history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in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them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write in the chat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see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chat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users can sell items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see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winner of the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auctions</a:t>
            </a: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3DB18FD-3ADE-81FC-DD34-D9982234FA1C}"/>
              </a:ext>
            </a:extLst>
          </p:cNvPr>
          <p:cNvSpPr txBox="1"/>
          <p:nvPr/>
        </p:nvSpPr>
        <p:spPr>
          <a:xfrm>
            <a:off x="8372247" y="2521234"/>
            <a:ext cx="30382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Manage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registered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users and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organize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items.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Manage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the timing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issues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and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bids</a:t>
            </a:r>
            <a:endParaRPr lang="it-IT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Sync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ongoing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auctions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and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remaining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time in real-time.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Automatically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select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a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unique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winner at the end of an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</a:t>
            </a:r>
            <a:endParaRPr lang="it-IT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Review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submitted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items to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ensure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 data </a:t>
            </a:r>
            <a:r>
              <a:rPr lang="it-IT" err="1">
                <a:solidFill>
                  <a:schemeClr val="tx2"/>
                </a:solidFill>
                <a:latin typeface="Arial Rounded MT Bold" panose="020F0704030504030204" pitchFamily="34" charset="77"/>
              </a:rPr>
              <a:t>completeness</a:t>
            </a:r>
            <a:r>
              <a:rPr lang="it-IT">
                <a:solidFill>
                  <a:schemeClr val="tx2"/>
                </a:solidFill>
                <a:latin typeface="Arial Rounded MT Bold" panose="020F0704030504030204" pitchFamily="34" charset="77"/>
              </a:rPr>
              <a:t>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79E222C-20D1-4362-FDEF-E82266A1E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80" y="796142"/>
            <a:ext cx="2420311" cy="159079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392F0E90-A5BF-24B3-116F-9AFE75501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2395" y="5426755"/>
            <a:ext cx="893033" cy="154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03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7AA12C-34D3-9046-82F5-02F9078F5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7E644D1-8603-2282-E0CC-1C1D284EC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367FDA1-2ACB-BC19-440C-1B2680AEC806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4F654DA-F1C8-2B2B-E102-E0825CD6D8B4}"/>
              </a:ext>
            </a:extLst>
          </p:cNvPr>
          <p:cNvSpPr/>
          <p:nvPr/>
        </p:nvSpPr>
        <p:spPr>
          <a:xfrm>
            <a:off x="189576" y="89027"/>
            <a:ext cx="11805200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45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NON FUNCTIONAL REQUIREMENTS</a:t>
            </a:r>
            <a:endParaRPr lang="en-US" sz="4500">
              <a:solidFill>
                <a:schemeClr val="tx2"/>
              </a:solidFill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6D532E95-68E2-232F-3DD9-C617263742E8}"/>
              </a:ext>
            </a:extLst>
          </p:cNvPr>
          <p:cNvSpPr>
            <a:spLocks/>
          </p:cNvSpPr>
          <p:nvPr/>
        </p:nvSpPr>
        <p:spPr>
          <a:xfrm>
            <a:off x="465269" y="1720243"/>
            <a:ext cx="5760719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3A5BE53-148A-84F1-6F0C-EA3367785D28}"/>
              </a:ext>
            </a:extLst>
          </p:cNvPr>
          <p:cNvSpPr txBox="1"/>
          <p:nvPr/>
        </p:nvSpPr>
        <p:spPr>
          <a:xfrm>
            <a:off x="741380" y="2299312"/>
            <a:ext cx="52084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The 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System must be always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The 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System must be fast responsive</a:t>
            </a:r>
          </a:p>
          <a:p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The system must handle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correctly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following the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imposed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rules.</a:t>
            </a:r>
          </a:p>
          <a:p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The system must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announce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winner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correctly</a:t>
            </a: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CDB08E5-8C7E-E586-0561-9E06E630617E}"/>
              </a:ext>
            </a:extLst>
          </p:cNvPr>
          <p:cNvSpPr txBox="1"/>
          <p:nvPr/>
        </p:nvSpPr>
        <p:spPr>
          <a:xfrm>
            <a:off x="189576" y="920506"/>
            <a:ext cx="1032544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The main non requirements of the application are: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5F8A0B37-6903-9BE9-63C7-CEA0708EED64}"/>
              </a:ext>
            </a:extLst>
          </p:cNvPr>
          <p:cNvSpPr/>
          <p:nvPr/>
        </p:nvSpPr>
        <p:spPr>
          <a:xfrm>
            <a:off x="8081682" y="3335503"/>
            <a:ext cx="5580529" cy="5728447"/>
          </a:xfrm>
          <a:prstGeom prst="ellipse">
            <a:avLst/>
          </a:prstGeom>
          <a:solidFill>
            <a:srgbClr val="FFFAAF">
              <a:alpha val="83781"/>
            </a:srgbClr>
          </a:solidFill>
          <a:ln>
            <a:solidFill>
              <a:srgbClr val="FFFAAF"/>
            </a:solidFill>
          </a:ln>
          <a:effectLst>
            <a:glow>
              <a:schemeClr val="accent1">
                <a:alpha val="40000"/>
              </a:schemeClr>
            </a:glow>
            <a:reflection stA="0" endPos="650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DABC06D-484D-75CB-0365-E243B2BB540F}"/>
              </a:ext>
            </a:extLst>
          </p:cNvPr>
          <p:cNvSpPr txBox="1"/>
          <p:nvPr/>
        </p:nvSpPr>
        <p:spPr>
          <a:xfrm>
            <a:off x="6959355" y="2521753"/>
            <a:ext cx="42689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Given the requirements </a:t>
            </a:r>
            <a:r>
              <a:rPr lang="it-IT" sz="2300" err="1">
                <a:solidFill>
                  <a:schemeClr val="tx2"/>
                </a:solidFill>
                <a:latin typeface="Arial Rounded MT Bold" panose="020F0704030504030204" pitchFamily="34" charset="0"/>
              </a:rPr>
              <a:t>we</a:t>
            </a:r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 </a:t>
            </a:r>
            <a:r>
              <a:rPr lang="it-IT" sz="2300" err="1">
                <a:solidFill>
                  <a:schemeClr val="tx2"/>
                </a:solidFill>
                <a:latin typeface="Arial Rounded MT Bold" panose="020F0704030504030204" pitchFamily="34" charset="0"/>
              </a:rPr>
              <a:t>started</a:t>
            </a:r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 thinking about the possibile </a:t>
            </a:r>
            <a:r>
              <a:rPr lang="it-IT" sz="2300" err="1">
                <a:solidFill>
                  <a:schemeClr val="tx2"/>
                </a:solidFill>
                <a:latin typeface="Arial Rounded MT Bold" panose="020F0704030504030204" pitchFamily="34" charset="0"/>
              </a:rPr>
              <a:t>issues</a:t>
            </a:r>
            <a:r>
              <a:rPr lang="it-IT" sz="2300">
                <a:solidFill>
                  <a:schemeClr val="tx2"/>
                </a:solidFill>
                <a:latin typeface="Arial Rounded MT Bold" panose="020F0704030504030204" pitchFamily="34" charset="0"/>
              </a:rPr>
              <a:t> of the application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4419CF2-8AA2-FC44-DAAC-2447E4F48A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026" r="81695"/>
          <a:stretch>
            <a:fillRect/>
          </a:stretch>
        </p:blipFill>
        <p:spPr>
          <a:xfrm>
            <a:off x="8382474" y="4552947"/>
            <a:ext cx="1422701" cy="164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6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DACBC8-3B2C-FB51-376E-BCB1A6124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5B9AC12-1202-C1F2-1ABB-C75C5EA0D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FD74EB9-4C24-53F2-33F9-CCC5E6365C2E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E418B8D2-2076-7EAA-2CCD-6546421DE655}"/>
              </a:ext>
            </a:extLst>
          </p:cNvPr>
          <p:cNvSpPr/>
          <p:nvPr/>
        </p:nvSpPr>
        <p:spPr>
          <a:xfrm>
            <a:off x="189576" y="89027"/>
            <a:ext cx="11267318" cy="163121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SYNCHRONIZATION AND COMMUNICATION ISSUES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233C12AD-E85A-2A1C-BD7B-2BD6C6143F51}"/>
              </a:ext>
            </a:extLst>
          </p:cNvPr>
          <p:cNvSpPr/>
          <p:nvPr/>
        </p:nvSpPr>
        <p:spPr>
          <a:xfrm>
            <a:off x="9531353" y="1383546"/>
            <a:ext cx="5580529" cy="5728447"/>
          </a:xfrm>
          <a:prstGeom prst="ellipse">
            <a:avLst/>
          </a:prstGeom>
          <a:solidFill>
            <a:srgbClr val="FFFAAF">
              <a:alpha val="84000"/>
            </a:srgbClr>
          </a:solidFill>
          <a:ln>
            <a:solidFill>
              <a:srgbClr val="FFFAAF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7602743-F40A-98E2-530D-08BE03422A87}"/>
              </a:ext>
            </a:extLst>
          </p:cNvPr>
          <p:cNvSpPr txBox="1"/>
          <p:nvPr/>
        </p:nvSpPr>
        <p:spPr>
          <a:xfrm>
            <a:off x="516959" y="2175679"/>
            <a:ext cx="10612552" cy="377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Race Conditions: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Serialize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simultaneous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requests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to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ensure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consistent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state.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Timing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Issue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Coordinate timers so all users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view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same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remaining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Timer Reset Logic: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Synchronize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specific 30-second timer reset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across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all clients.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Visibility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Broadcast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valid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and history to all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participants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in real-time.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State Propagation: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Update all users on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ongoing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and new system-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accepted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auctions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Sequential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Bidding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Enforce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constraints to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prevent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consecutive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bids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by the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same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user.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Winner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Determination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Correctly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identify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announce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the winner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across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all nodes.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Chat </a:t>
            </a:r>
            <a:r>
              <a:rPr lang="it-IT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Ordering</a:t>
            </a:r>
            <a:r>
              <a:rPr lang="it-IT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: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 handle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concurrent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messages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and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prevent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context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loss</a:t>
            </a:r>
            <a:r>
              <a:rPr lang="it-IT" dirty="0">
                <a:solidFill>
                  <a:schemeClr val="tx2"/>
                </a:solidFill>
                <a:latin typeface="Arial Rounded MT Bold" panose="020F0704030504030204" pitchFamily="34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11314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C42471-D180-459A-7CF6-4590329C0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3ADDCF3-03E9-5390-0DA8-8171450FD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F399451-814A-8D47-346A-B4EA7A66DFD6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004F002-F676-324F-040B-297649FBC0B7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GENERAL ARCHITECTURE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9C9A2BC-6B06-FFD5-CF2D-322AF9BBF408}"/>
              </a:ext>
            </a:extLst>
          </p:cNvPr>
          <p:cNvSpPr txBox="1"/>
          <p:nvPr/>
        </p:nvSpPr>
        <p:spPr>
          <a:xfrm>
            <a:off x="4130141" y="6225988"/>
            <a:ext cx="3931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tx2"/>
                </a:solidFill>
                <a:latin typeface="Arial Rounded MT Bold" panose="020F0704030504030204" pitchFamily="34" charset="77"/>
              </a:rPr>
              <a:t>Image of the general architecture</a:t>
            </a:r>
          </a:p>
        </p:txBody>
      </p:sp>
      <p:pic>
        <p:nvPicPr>
          <p:cNvPr id="9" name="Immagine 8" descr="Immagine che contiene testo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D9C38144-9388-924A-ED9F-02715A0A8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271" y="1383546"/>
            <a:ext cx="9267455" cy="414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46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08AAD2-A1BD-5978-32A9-45BDD690A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CA9D26E-4BE9-D970-F8EE-568A387F2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D9DFA63-38B2-AF15-ADE8-692FF73D738E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C905137-5A8B-AFB9-123B-698B934AC965}"/>
              </a:ext>
            </a:extLst>
          </p:cNvPr>
          <p:cNvSpPr/>
          <p:nvPr/>
        </p:nvSpPr>
        <p:spPr>
          <a:xfrm>
            <a:off x="189576" y="89027"/>
            <a:ext cx="11267318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SERVER SIDE - ERLANG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5F13349-CDC2-615F-C878-04960C798391}"/>
              </a:ext>
            </a:extLst>
          </p:cNvPr>
          <p:cNvSpPr>
            <a:spLocks/>
          </p:cNvSpPr>
          <p:nvPr/>
        </p:nvSpPr>
        <p:spPr>
          <a:xfrm>
            <a:off x="5823235" y="1572194"/>
            <a:ext cx="6047051" cy="6224565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18DBDC-C8CF-025D-DC17-F6AAC2AFDE6A}"/>
              </a:ext>
            </a:extLst>
          </p:cNvPr>
          <p:cNvSpPr txBox="1"/>
          <p:nvPr/>
        </p:nvSpPr>
        <p:spPr>
          <a:xfrm>
            <a:off x="6248398" y="1897516"/>
            <a:ext cx="5303522" cy="48013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u="sng" dirty="0" err="1">
                <a:solidFill>
                  <a:schemeClr val="tx2"/>
                </a:solidFill>
                <a:latin typeface="Arial Rounded MT Bold"/>
              </a:rPr>
              <a:t>DS_Auction_supervisor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: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spawns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the monitor and the manager and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supervises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them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, OTP supervisor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behaviour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u="sng" dirty="0" err="1">
                <a:solidFill>
                  <a:schemeClr val="tx2"/>
                </a:solidFill>
                <a:latin typeface="Arial Rounded MT Bold"/>
              </a:rPr>
              <a:t>DS_Auction_monitor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: monitors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each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individual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auctions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and chat and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communicates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with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u="sng" dirty="0" err="1">
                <a:solidFill>
                  <a:schemeClr val="tx2"/>
                </a:solidFill>
                <a:latin typeface="Arial Rounded MT Bold"/>
              </a:rPr>
              <a:t>DS_Auction_manager</a:t>
            </a:r>
            <a:r>
              <a:rPr lang="it-IT" b="1" u="sng" dirty="0">
                <a:solidFill>
                  <a:schemeClr val="tx2"/>
                </a:solidFill>
                <a:latin typeface="Arial Rounded MT Bold"/>
              </a:rPr>
              <a:t>: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spawns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the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auction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handler and the chat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u="sng" dirty="0" err="1">
                <a:solidFill>
                  <a:schemeClr val="tx2"/>
                </a:solidFill>
                <a:latin typeface="Arial Rounded MT Bold"/>
              </a:rPr>
              <a:t>DS_Auction_handler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: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manages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the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bid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 logic and winner handling, as well as timing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issues</a:t>
            </a:r>
            <a:endParaRPr lang="it-IT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u="sng" dirty="0" err="1">
                <a:solidFill>
                  <a:schemeClr val="tx2"/>
                </a:solidFill>
                <a:latin typeface="Arial Rounded MT Bold"/>
              </a:rPr>
              <a:t>chat_handler</a:t>
            </a:r>
            <a:r>
              <a:rPr lang="it-IT" dirty="0">
                <a:solidFill>
                  <a:schemeClr val="tx2"/>
                </a:solidFill>
                <a:latin typeface="Arial Rounded MT Bold"/>
              </a:rPr>
              <a:t>: handles the chat </a:t>
            </a:r>
            <a:r>
              <a:rPr lang="it-IT" dirty="0" err="1">
                <a:solidFill>
                  <a:schemeClr val="tx2"/>
                </a:solidFill>
                <a:latin typeface="Arial Rounded MT Bold"/>
              </a:rPr>
              <a:t>mechanism</a:t>
            </a:r>
            <a:endParaRPr lang="it-IT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5F30184-7C59-889C-29EF-EF19ECFDBB53}"/>
              </a:ext>
            </a:extLst>
          </p:cNvPr>
          <p:cNvSpPr txBox="1"/>
          <p:nvPr/>
        </p:nvSpPr>
        <p:spPr>
          <a:xfrm>
            <a:off x="6364029" y="1100965"/>
            <a:ext cx="496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The main actors for the </a:t>
            </a:r>
            <a:r>
              <a:rPr lang="en-GB" b="1" u="sng" err="1">
                <a:solidFill>
                  <a:schemeClr val="tx2"/>
                </a:solidFill>
                <a:latin typeface="Arial Rounded MT Bold" panose="020F0704030504030204" pitchFamily="34" charset="77"/>
              </a:rPr>
              <a:t>ErlangServer</a:t>
            </a:r>
            <a:r>
              <a:rPr lang="en-GB" b="1" u="sng">
                <a:solidFill>
                  <a:schemeClr val="tx2"/>
                </a:solidFill>
                <a:latin typeface="Arial Rounded MT Bold" panose="020F0704030504030204" pitchFamily="34" charset="77"/>
              </a:rPr>
              <a:t> are:</a:t>
            </a:r>
          </a:p>
        </p:txBody>
      </p:sp>
      <p:pic>
        <p:nvPicPr>
          <p:cNvPr id="3" name="Immagine 2" descr="Immagine che contiene testo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DB6E78B2-7B6C-D475-DECD-463BAAB4D6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5715"/>
          <a:stretch>
            <a:fillRect/>
          </a:stretch>
        </p:blipFill>
        <p:spPr>
          <a:xfrm>
            <a:off x="455349" y="1568212"/>
            <a:ext cx="4831500" cy="487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2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C18967-3FE7-F9E4-3B5B-00BAA2275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48411CC-CA4D-3240-ED69-87E8CC323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808B2BB-6585-F7DA-FF4A-84ADB5AFB809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55004049-5CB3-54BD-36D2-DDAA4AAD70A0}"/>
              </a:ext>
            </a:extLst>
          </p:cNvPr>
          <p:cNvSpPr/>
          <p:nvPr/>
        </p:nvSpPr>
        <p:spPr>
          <a:xfrm>
            <a:off x="189576" y="89027"/>
            <a:ext cx="11964146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CLIENT SIDE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DF03F09-757C-5017-F217-AACE00080421}"/>
              </a:ext>
            </a:extLst>
          </p:cNvPr>
          <p:cNvSpPr>
            <a:spLocks/>
          </p:cNvSpPr>
          <p:nvPr/>
        </p:nvSpPr>
        <p:spPr>
          <a:xfrm>
            <a:off x="640081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5EC8E0C-C493-3041-C86F-4D251BB8ECFF}"/>
              </a:ext>
            </a:extLst>
          </p:cNvPr>
          <p:cNvSpPr>
            <a:spLocks/>
          </p:cNvSpPr>
          <p:nvPr/>
        </p:nvSpPr>
        <p:spPr>
          <a:xfrm>
            <a:off x="4594219" y="1905333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C8F8DC5-8AC9-2736-424F-E7D5130B6F98}"/>
              </a:ext>
            </a:extLst>
          </p:cNvPr>
          <p:cNvSpPr txBox="1"/>
          <p:nvPr/>
        </p:nvSpPr>
        <p:spPr>
          <a:xfrm>
            <a:off x="907470" y="2019930"/>
            <a:ext cx="283508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2"/>
                </a:solidFill>
                <a:latin typeface="Arial Rounded MT Bold" panose="020F0704030504030204" pitchFamily="34" charset="77"/>
              </a:rPr>
              <a:t>MySQL database was chosen to ensure proper handling of the information and to have ACID atomic operations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92A31EF-25AC-7F55-9991-A4662571906B}"/>
              </a:ext>
            </a:extLst>
          </p:cNvPr>
          <p:cNvSpPr txBox="1"/>
          <p:nvPr/>
        </p:nvSpPr>
        <p:spPr>
          <a:xfrm>
            <a:off x="4715732" y="2066654"/>
            <a:ext cx="3078115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dirty="0">
                <a:solidFill>
                  <a:schemeClr val="tx2"/>
                </a:solidFill>
                <a:latin typeface="Arial Rounded MT Bold"/>
              </a:rPr>
              <a:t>Made with HTML and CSS to have a personalized and ad hoc option for the application. </a:t>
            </a:r>
          </a:p>
          <a:p>
            <a:pPr algn="ctr"/>
            <a:r>
              <a:rPr lang="en-GB" dirty="0" err="1">
                <a:solidFill>
                  <a:schemeClr val="tx2"/>
                </a:solidFill>
                <a:latin typeface="Arial Rounded MT Bold"/>
              </a:rPr>
              <a:t>Oused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as a </a:t>
            </a:r>
            <a:r>
              <a:rPr lang="en-GB" dirty="0" err="1">
                <a:solidFill>
                  <a:schemeClr val="tx2"/>
                </a:solidFill>
                <a:latin typeface="Arial Rounded MT Bold"/>
              </a:rPr>
              <a:t>mockup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for the project GUI interface. 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A2D5494-3FB0-38B2-98F6-93FBDE52CCFB}"/>
              </a:ext>
            </a:extLst>
          </p:cNvPr>
          <p:cNvSpPr txBox="1"/>
          <p:nvPr/>
        </p:nvSpPr>
        <p:spPr>
          <a:xfrm>
            <a:off x="779672" y="1379823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DataBase</a:t>
            </a:r>
            <a:endParaRPr lang="it-IT" sz="2300" b="1" u="sng"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318935C-141C-D2D8-3929-98DCBB66A869}"/>
              </a:ext>
            </a:extLst>
          </p:cNvPr>
          <p:cNvSpPr txBox="1"/>
          <p:nvPr/>
        </p:nvSpPr>
        <p:spPr>
          <a:xfrm>
            <a:off x="4614723" y="1370737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dirty="0">
                <a:solidFill>
                  <a:schemeClr val="tx2"/>
                </a:solidFill>
                <a:latin typeface="Arial Rounded MT Bold" panose="020F0704030504030204" pitchFamily="34" charset="0"/>
              </a:rPr>
              <a:t>GUI</a:t>
            </a:r>
          </a:p>
        </p:txBody>
      </p:sp>
      <p:pic>
        <p:nvPicPr>
          <p:cNvPr id="3" name="Immagine 2" descr="Immagine che contiene testo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26F367B3-4438-D38D-D1E0-95EB6FFA1A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925" r="25866" b="31889"/>
          <a:stretch>
            <a:fillRect/>
          </a:stretch>
        </p:blipFill>
        <p:spPr>
          <a:xfrm>
            <a:off x="907470" y="3806113"/>
            <a:ext cx="2706956" cy="2820319"/>
          </a:xfrm>
          <a:prstGeom prst="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49AF983-9FAA-1F5B-68C1-19BE7DDD49B2}"/>
              </a:ext>
            </a:extLst>
          </p:cNvPr>
          <p:cNvSpPr>
            <a:spLocks/>
          </p:cNvSpPr>
          <p:nvPr/>
        </p:nvSpPr>
        <p:spPr>
          <a:xfrm>
            <a:off x="8548357" y="1905333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17B0657-102B-B42D-AD90-D7C931F62E11}"/>
              </a:ext>
            </a:extLst>
          </p:cNvPr>
          <p:cNvSpPr txBox="1"/>
          <p:nvPr/>
        </p:nvSpPr>
        <p:spPr>
          <a:xfrm>
            <a:off x="8777693" y="2196611"/>
            <a:ext cx="2862470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dirty="0">
                <a:solidFill>
                  <a:schemeClr val="tx2"/>
                </a:solidFill>
                <a:latin typeface="Arial Rounded MT Bold"/>
              </a:rPr>
              <a:t>The web application is deployed on 4 containers:</a:t>
            </a:r>
          </a:p>
          <a:p>
            <a:endParaRPr lang="en-GB" dirty="0">
              <a:solidFill>
                <a:schemeClr val="tx2"/>
              </a:solidFill>
              <a:latin typeface="Arial Rounded MT 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Erlang Manager on container 10.2.1.48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Erlang worker is on 10.2.1.13.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Java/</a:t>
            </a:r>
            <a:r>
              <a:rPr lang="en-GB" dirty="0" err="1">
                <a:solidFill>
                  <a:schemeClr val="tx2"/>
                </a:solidFill>
                <a:latin typeface="Arial Rounded MT Bold"/>
              </a:rPr>
              <a:t>SpringBoot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 side is deployed on container 10.2.1.25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  <a:latin typeface="Arial Rounded MT Bold"/>
              </a:rPr>
              <a:t>DB is deployed on container 10.2.1.47.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231DB5B-8126-0986-CC1F-8E59418E0108}"/>
              </a:ext>
            </a:extLst>
          </p:cNvPr>
          <p:cNvSpPr txBox="1"/>
          <p:nvPr/>
        </p:nvSpPr>
        <p:spPr>
          <a:xfrm>
            <a:off x="8663465" y="1376328"/>
            <a:ext cx="2962553" cy="4462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sz="2300" b="1" u="sng" dirty="0">
                <a:solidFill>
                  <a:schemeClr val="tx2"/>
                </a:solidFill>
                <a:latin typeface="Arial Rounded MT Bold"/>
              </a:rPr>
              <a:t>Containers</a:t>
            </a:r>
            <a:endParaRPr lang="it-IT" sz="2300" b="1" u="sng"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0" name="Immagine 19" descr="Immagine che contiene testo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9867F17D-DE70-24E4-2556-480168876E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152" t="17564" b="12961"/>
          <a:stretch>
            <a:fillRect/>
          </a:stretch>
        </p:blipFill>
        <p:spPr>
          <a:xfrm>
            <a:off x="5154357" y="3888540"/>
            <a:ext cx="2191668" cy="273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74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D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D806F9-4756-FBB3-598C-51B8C02ED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F00E888C-AD1F-3E33-6C47-79EB01AF7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061" y="89027"/>
            <a:ext cx="1573661" cy="147918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57D569-385C-34B5-FC92-B784B083D5B9}"/>
              </a:ext>
            </a:extLst>
          </p:cNvPr>
          <p:cNvSpPr txBox="1"/>
          <p:nvPr/>
        </p:nvSpPr>
        <p:spPr>
          <a:xfrm>
            <a:off x="11551920" y="1198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880E27D-CDD2-FD88-9CD8-188556D27B4E}"/>
              </a:ext>
            </a:extLst>
          </p:cNvPr>
          <p:cNvSpPr/>
          <p:nvPr/>
        </p:nvSpPr>
        <p:spPr>
          <a:xfrm>
            <a:off x="189576" y="89027"/>
            <a:ext cx="11964146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5000">
                <a:ln w="0"/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</a:rPr>
              <a:t>JAVA</a:t>
            </a:r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5413326-20C4-C694-21B0-99B3428F81AF}"/>
              </a:ext>
            </a:extLst>
          </p:cNvPr>
          <p:cNvSpPr>
            <a:spLocks/>
          </p:cNvSpPr>
          <p:nvPr/>
        </p:nvSpPr>
        <p:spPr>
          <a:xfrm>
            <a:off x="640081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E2887AA6-4D6E-0EDF-BA56-AF412AF90280}"/>
              </a:ext>
            </a:extLst>
          </p:cNvPr>
          <p:cNvSpPr>
            <a:spLocks/>
          </p:cNvSpPr>
          <p:nvPr/>
        </p:nvSpPr>
        <p:spPr>
          <a:xfrm>
            <a:off x="4435430" y="1849820"/>
            <a:ext cx="3321141" cy="5380383"/>
          </a:xfrm>
          <a:prstGeom prst="roundRect">
            <a:avLst/>
          </a:prstGeom>
          <a:solidFill>
            <a:srgbClr val="FFFA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t"/>
          <a:lstStyle/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  <a:p>
            <a:pPr algn="ctr"/>
            <a:endParaRPr lang="it-IT" sz="16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A9C737-C708-5F3F-B2B4-6C7CB6F90A8A}"/>
              </a:ext>
            </a:extLst>
          </p:cNvPr>
          <p:cNvSpPr txBox="1"/>
          <p:nvPr/>
        </p:nvSpPr>
        <p:spPr>
          <a:xfrm>
            <a:off x="5265714" y="1300588"/>
            <a:ext cx="166057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 err="1">
                <a:solidFill>
                  <a:schemeClr val="tx2"/>
                </a:solidFill>
                <a:latin typeface="Arial Rounded MT Bold" panose="020F0704030504030204" pitchFamily="34" charset="0"/>
              </a:rPr>
              <a:t>Configs</a:t>
            </a:r>
            <a:endParaRPr lang="it-IT" sz="2300" b="1" u="sng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FBE9E0E-CC83-46DB-F399-570A4059E21E}"/>
              </a:ext>
            </a:extLst>
          </p:cNvPr>
          <p:cNvSpPr txBox="1"/>
          <p:nvPr/>
        </p:nvSpPr>
        <p:spPr>
          <a:xfrm>
            <a:off x="819374" y="1325675"/>
            <a:ext cx="296255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300" b="1" u="sng">
                <a:solidFill>
                  <a:schemeClr val="tx2"/>
                </a:solidFill>
                <a:latin typeface="Arial Rounded MT Bold" panose="020F0704030504030204" pitchFamily="34" charset="0"/>
              </a:rPr>
              <a:t>Spring Boot MVC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8D5C354-5586-15BA-0256-8B25503B047E}"/>
              </a:ext>
            </a:extLst>
          </p:cNvPr>
          <p:cNvSpPr txBox="1"/>
          <p:nvPr/>
        </p:nvSpPr>
        <p:spPr>
          <a:xfrm>
            <a:off x="883105" y="2065347"/>
            <a:ext cx="2835089" cy="424731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u="sng" dirty="0">
                <a:solidFill>
                  <a:schemeClr val="tx2"/>
                </a:solidFill>
                <a:latin typeface="Arial Rounded MT Bold"/>
              </a:rPr>
              <a:t>Controller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: Auction, item and users and their 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u="sng" dirty="0">
                <a:solidFill>
                  <a:schemeClr val="tx2"/>
                </a:solidFill>
                <a:latin typeface="Arial Rounded MT Bold"/>
              </a:rPr>
              <a:t>Model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: models for items, users and auctions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u="sng" dirty="0">
                <a:solidFill>
                  <a:schemeClr val="tx2"/>
                </a:solidFill>
                <a:latin typeface="Arial Rounded MT Bold"/>
              </a:rPr>
              <a:t>Service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: business logic for items, users, auctions and erlang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u="sng" dirty="0">
                <a:solidFill>
                  <a:schemeClr val="tx2"/>
                </a:solidFill>
                <a:latin typeface="Arial Rounded MT Bold"/>
              </a:rPr>
              <a:t>Repository</a:t>
            </a:r>
            <a:r>
              <a:rPr lang="en-GB" dirty="0">
                <a:solidFill>
                  <a:schemeClr val="tx2"/>
                </a:solidFill>
                <a:latin typeface="Arial Rounded MT Bold"/>
              </a:rPr>
              <a:t>: for items and users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7D4D5BE-8258-6919-00A7-2F29BA7C57AC}"/>
              </a:ext>
            </a:extLst>
          </p:cNvPr>
          <p:cNvSpPr txBox="1"/>
          <p:nvPr/>
        </p:nvSpPr>
        <p:spPr>
          <a:xfrm>
            <a:off x="4678455" y="2146825"/>
            <a:ext cx="283508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SpringSecurity.java</a:t>
            </a: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: Configures the security layer by defining authentication rules and controlling authorized access to specific URLs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WebSocketConfig</a:t>
            </a:r>
            <a:r>
              <a:rPr lang="en-US" dirty="0">
                <a:solidFill>
                  <a:schemeClr val="tx2"/>
                </a:solidFill>
                <a:latin typeface="Arial Rounded MT Bold" panose="020F0704030504030204" pitchFamily="34" charset="0"/>
              </a:rPr>
              <a:t>: Enables real-time, two-way communication between the server and connected clients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40A4378B-EFAA-4506-5CB9-805E3E5F37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89729A4-21C4-3514-26F8-D1CD622F5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8498" y="231536"/>
            <a:ext cx="1039816" cy="193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B7537F4D-C128-6312-1C32-0BF1D84D8C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5660" t="161" r="25050" b="32651"/>
          <a:stretch>
            <a:fillRect/>
          </a:stretch>
        </p:blipFill>
        <p:spPr>
          <a:xfrm>
            <a:off x="8370318" y="2671400"/>
            <a:ext cx="3366333" cy="350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18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1029</Words>
  <Application>Microsoft Macintosh PowerPoint</Application>
  <PresentationFormat>Widescreen</PresentationFormat>
  <Paragraphs>174</Paragraphs>
  <Slides>18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Arial Rounded MT Bold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Megan Maremmani</dc:creator>
  <cp:lastModifiedBy>Megan Maremmani</cp:lastModifiedBy>
  <cp:revision>2</cp:revision>
  <dcterms:created xsi:type="dcterms:W3CDTF">2026-02-18T09:51:24Z</dcterms:created>
  <dcterms:modified xsi:type="dcterms:W3CDTF">2026-02-21T17:29:54Z</dcterms:modified>
</cp:coreProperties>
</file>

<file path=docProps/thumbnail.jpeg>
</file>